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>
      <p:cViewPr varScale="1">
        <p:scale>
          <a:sx n="115" d="100"/>
          <a:sy n="115" d="100"/>
        </p:scale>
        <p:origin x="31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74423" y="802298"/>
            <a:ext cx="8637073" cy="2920713"/>
          </a:xfrm>
        </p:spPr>
        <p:txBody>
          <a:bodyPr bIns="0" anchor="b">
            <a:normAutofit/>
          </a:bodyPr>
          <a:lstStyle>
            <a:lvl1pPr algn="ctr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74424" y="3724074"/>
            <a:ext cx="8637072" cy="977621"/>
          </a:xfrm>
        </p:spPr>
        <p:txBody>
          <a:bodyPr tIns="91440" bIns="91440">
            <a:normAutofit/>
          </a:bodyPr>
          <a:lstStyle>
            <a:lvl1pPr marL="0" indent="0" algn="ctr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1579" y="329307"/>
            <a:ext cx="5626774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683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0493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9235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7052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518654" cy="46598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7287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4577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4423" y="1756130"/>
            <a:ext cx="8643154" cy="1969007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4423" y="3725137"/>
            <a:ext cx="8643154" cy="1093987"/>
          </a:xfrm>
        </p:spPr>
        <p:txBody>
          <a:bodyPr tIns="91440"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8256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293577" cy="1059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488654" cy="344859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54140" y="2017343"/>
            <a:ext cx="4488654" cy="344152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2334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295603" cy="10563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488794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488794" cy="264445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56025" y="2023003"/>
            <a:ext cx="4488794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56025" y="2821491"/>
            <a:ext cx="4488794" cy="263737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5700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1366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8505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2961967" cy="2406518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30324" y="798974"/>
            <a:ext cx="6012470" cy="4658826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2961967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92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blipFill dpi="0" rotWithShape="1">
              <a:blip r:embed="rId2">
                <a:alphaModFix amt="30000"/>
              </a:blip>
              <a:srcRect/>
              <a:tile tx="0" ty="0" sx="100000" sy="100000" flip="none" algn="ctr"/>
            </a:blip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extrusionH="76200" contourW="12700" prstMaterial="matte">
              <a:bevelT w="152400" h="50800" prst="softRound"/>
              <a:extrusionClr>
                <a:schemeClr val="tx2"/>
              </a:extrusionClr>
              <a:contourClr>
                <a:schemeClr val="bg2"/>
              </a:contourClr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38100" cmpd="sng">
              <a:solidFill>
                <a:schemeClr val="tx2">
                  <a:lumMod val="25000"/>
                </a:schemeClr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2"/>
            <a:ext cx="5532328" cy="1922299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50000"/>
              <a:lumOff val="50000"/>
              <a:alpha val="80000"/>
            </a:schemeClr>
          </a:solidFill>
          <a:ln w="9525" cap="sq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3200" dirty="0"/>
            </a:lvl1pPr>
          </a:lstStyle>
          <a:p>
            <a:pPr lvl="0" algn="ctr"/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059600"/>
            <a:ext cx="5524404" cy="2090134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smtClean="0"/>
              <a:pPr/>
              <a:t>10/21/2021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7171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291215" cy="10492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29121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42079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10/21/2021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62677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622291"/>
            <a:ext cx="12192000" cy="250598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>
                  <a:alpha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29338"/>
            <a:ext cx="12192000" cy="742950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>
            <a:off x="0" y="6138142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46527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accent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Our Home, </a:t>
            </a:r>
            <a:r>
              <a:rPr lang="en-US" dirty="0" err="1" smtClean="0">
                <a:solidFill>
                  <a:srgbClr val="00B0F0"/>
                </a:solidFill>
              </a:rPr>
              <a:t>inc.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Incentive and Benefit Package</a:t>
            </a:r>
            <a:endParaRPr lang="en-US" dirty="0">
              <a:solidFill>
                <a:srgbClr val="00B0F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7214" y="492981"/>
            <a:ext cx="3589942" cy="2081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4985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291215" cy="109881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Incentives and Benefits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1143000"/>
            <a:ext cx="9291215" cy="4323345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Longevity Bonus Pay-Annual bonus pay to employees who have worked for the company for 10 years or more</a:t>
            </a:r>
          </a:p>
          <a:p>
            <a:r>
              <a:rPr lang="en-US" dirty="0" smtClean="0"/>
              <a:t>Overtime Compensation- one and one-half times the regular rate of pay for hours worked in excess of 40 in a single week</a:t>
            </a:r>
          </a:p>
          <a:p>
            <a:r>
              <a:rPr lang="en-US" dirty="0" smtClean="0"/>
              <a:t>Health Insurance-53% employer paid health insurance</a:t>
            </a:r>
          </a:p>
          <a:p>
            <a:r>
              <a:rPr lang="en-US" dirty="0" smtClean="0"/>
              <a:t>401K Profit Sharing Plan and Trust (historically 5%)</a:t>
            </a:r>
          </a:p>
          <a:p>
            <a:r>
              <a:rPr lang="en-US" dirty="0" smtClean="0"/>
              <a:t>Cafeteria Plan-Allows for a flexible benefit schedule to each employees specific needs. Under the plan employees decide how much should be withheld from paychecks, using pre-tax dollars, to purchase offered benefits</a:t>
            </a:r>
          </a:p>
          <a:p>
            <a:r>
              <a:rPr lang="en-US" dirty="0" smtClean="0"/>
              <a:t>Position Specific Vacation Accrual: May be used after 90 days of employment</a:t>
            </a:r>
          </a:p>
          <a:p>
            <a:r>
              <a:rPr lang="en-US" dirty="0" smtClean="0"/>
              <a:t>Whatever Day-1 day of extra paid leave in addition to vacation accrual. May be used following first year of employment</a:t>
            </a:r>
          </a:p>
          <a:p>
            <a:r>
              <a:rPr lang="en-US" dirty="0" smtClean="0"/>
              <a:t>Competitive salary within the industry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8465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291215" cy="338481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Incentives and Benefits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1219201"/>
            <a:ext cx="9291215" cy="3733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Cash reimbursement for Vacation Days-Vacation days can be taken in the form of cash reimbursement rather than days off </a:t>
            </a:r>
          </a:p>
          <a:p>
            <a:r>
              <a:rPr lang="en-US" dirty="0" smtClean="0"/>
              <a:t>Holiday Pay-Employees working Thanksgiving and Christmas Day receive double pay</a:t>
            </a:r>
          </a:p>
          <a:p>
            <a:r>
              <a:rPr lang="en-US" dirty="0" smtClean="0"/>
              <a:t>Holiday Cash-Every holiday except Christmas and Thanksgiving employees who work receive an additional $25 cash</a:t>
            </a:r>
          </a:p>
          <a:p>
            <a:r>
              <a:rPr lang="en-US" dirty="0" smtClean="0"/>
              <a:t>Sick Leave-Full time salaried employees accrue 56 hours of sick leave per year which may be carried over each year up to a maximum of 160 hours</a:t>
            </a:r>
          </a:p>
          <a:p>
            <a:r>
              <a:rPr lang="en-US" dirty="0" smtClean="0"/>
              <a:t>Employee Sick Leave Pool-Employees may donate annual vacation or sick leave to other employees in cases of serious illness, injury, impairment, or mental condition</a:t>
            </a:r>
          </a:p>
          <a:p>
            <a:r>
              <a:rPr lang="en-US" dirty="0" smtClean="0"/>
              <a:t>Monthly Drawings-Drawings for $40 gas cards and $25 gift cards</a:t>
            </a:r>
          </a:p>
          <a:p>
            <a:r>
              <a:rPr lang="en-US" dirty="0" smtClean="0"/>
              <a:t>Advancement and training opportunities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2286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291215" cy="262281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Incentives and Benefits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579" y="1371600"/>
            <a:ext cx="9291215" cy="4419599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Funeral Leave-Up to a maximum of 5 days paid leave in the case of death of an immediate family member</a:t>
            </a:r>
          </a:p>
          <a:p>
            <a:r>
              <a:rPr lang="en-US" dirty="0" smtClean="0"/>
              <a:t>Employee Sign On Bonus-Employees receive up to $2000 sign on bonus paid in increments at 90 ($500), 180 ($500) and 365 ($1000) days. (</a:t>
            </a:r>
            <a:r>
              <a:rPr lang="en-US" smtClean="0"/>
              <a:t>effective October </a:t>
            </a:r>
            <a:r>
              <a:rPr lang="en-US" dirty="0" smtClean="0"/>
              <a:t>25, 2021)</a:t>
            </a:r>
          </a:p>
          <a:p>
            <a:r>
              <a:rPr lang="en-US" dirty="0" smtClean="0"/>
              <a:t>Employee Referral Bonus-Employees who refer applicants receive up to $1000 referral bonus paid at increments of 90 ($150), 180 ($250) and 365 ($600) days (effective October 25, 2021)</a:t>
            </a:r>
          </a:p>
          <a:p>
            <a:r>
              <a:rPr lang="en-US" dirty="0" smtClean="0"/>
              <a:t>Incentive Bonus-Employees receive quarterly incentive bonus pay up to $150 for meeting training, attendance and performance barriers. If all Incentive Bonuses are met, employee makes 29 cents additional per hour </a:t>
            </a:r>
          </a:p>
          <a:p>
            <a:r>
              <a:rPr lang="en-US" dirty="0" smtClean="0"/>
              <a:t>Dental Insurance-50% employee paid Dental Insurance</a:t>
            </a:r>
          </a:p>
          <a:p>
            <a:r>
              <a:rPr lang="en-US" dirty="0" smtClean="0"/>
              <a:t>Life Insurance-50% employee Met Life Insurance Policy ($10,000)</a:t>
            </a:r>
          </a:p>
          <a:p>
            <a:r>
              <a:rPr lang="en-US" dirty="0" smtClean="0"/>
              <a:t>Unum-$10,000 in additional Life Insurance at no cost to employees who take health insurance</a:t>
            </a:r>
          </a:p>
          <a:p>
            <a:r>
              <a:rPr lang="en-US" dirty="0" smtClean="0"/>
              <a:t> Meals-Employees are provided meals when on shift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7190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9D5"/>
      </a:lt2>
      <a:accent1>
        <a:srgbClr val="FB8C29"/>
      </a:accent1>
      <a:accent2>
        <a:srgbClr val="F2C351"/>
      </a:accent2>
      <a:accent3>
        <a:srgbClr val="D0CBA5"/>
      </a:accent3>
      <a:accent4>
        <a:srgbClr val="A2C476"/>
      </a:accent4>
      <a:accent5>
        <a:srgbClr val="57C293"/>
      </a:accent5>
      <a:accent6>
        <a:srgbClr val="06BFDE"/>
      </a:accent6>
      <a:hlink>
        <a:srgbClr val="FBAE29"/>
      </a:hlink>
      <a:folHlink>
        <a:srgbClr val="EDC47E"/>
      </a:folHlink>
    </a:clrScheme>
    <a:fontScheme name="Gallery">
      <a:majorFont>
        <a:latin typeface="Rockwell" panose="020606030202050204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BB5F5D82-B5E9-469E-A815-C655ED4AF24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223</TotalTime>
  <Words>435</Words>
  <Application>Microsoft Office PowerPoint</Application>
  <PresentationFormat>Widescreen</PresentationFormat>
  <Paragraphs>29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Rockwell</vt:lpstr>
      <vt:lpstr>Gallery</vt:lpstr>
      <vt:lpstr>Our Home, inc.</vt:lpstr>
      <vt:lpstr>Incentives and Benefits</vt:lpstr>
      <vt:lpstr>Incentives and Benefits</vt:lpstr>
      <vt:lpstr>Incentives and Benefits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Our Home, inc</dc:title>
  <dc:creator>Josh Thorpe</dc:creator>
  <cp:lastModifiedBy>Elizabeth Cope</cp:lastModifiedBy>
  <cp:revision>10</cp:revision>
  <cp:lastPrinted>2021-10-20T19:23:40Z</cp:lastPrinted>
  <dcterms:created xsi:type="dcterms:W3CDTF">2021-10-20T16:53:52Z</dcterms:created>
  <dcterms:modified xsi:type="dcterms:W3CDTF">2021-10-21T15:00:47Z</dcterms:modified>
</cp:coreProperties>
</file>